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78" r:id="rId3"/>
    <p:sldId id="349" r:id="rId4"/>
    <p:sldId id="350" r:id="rId5"/>
    <p:sldId id="374" r:id="rId6"/>
    <p:sldId id="373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4" r:id="rId19"/>
    <p:sldId id="377" r:id="rId20"/>
    <p:sldId id="363" r:id="rId21"/>
    <p:sldId id="378" r:id="rId22"/>
    <p:sldId id="379" r:id="rId23"/>
    <p:sldId id="380" r:id="rId24"/>
    <p:sldId id="381" r:id="rId25"/>
    <p:sldId id="362" r:id="rId26"/>
    <p:sldId id="382" r:id="rId27"/>
    <p:sldId id="383" r:id="rId28"/>
    <p:sldId id="371" r:id="rId29"/>
    <p:sldId id="367" r:id="rId30"/>
    <p:sldId id="368" r:id="rId31"/>
    <p:sldId id="369" r:id="rId32"/>
    <p:sldId id="348" r:id="rId33"/>
    <p:sldId id="375" r:id="rId34"/>
    <p:sldId id="376" r:id="rId35"/>
    <p:sldId id="313" r:id="rId36"/>
    <p:sldId id="370" r:id="rId37"/>
    <p:sldId id="319" r:id="rId38"/>
    <p:sldId id="31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DDEE9-EB20-4807-9352-8FF8440C4132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6057F-6A3A-4111-87A2-B145DEE0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3CD7-95E6-4B42-BF7D-9E8882FE1F2B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AC55-42D9-4C56-BFA2-8DB4F62882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45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3CD7-95E6-4B42-BF7D-9E8882FE1F2B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AC55-42D9-4C56-BFA2-8DB4F62882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6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3CD7-95E6-4B42-BF7D-9E8882FE1F2B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AC55-42D9-4C56-BFA2-8DB4F62882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8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3CD7-95E6-4B42-BF7D-9E8882FE1F2B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AC55-42D9-4C56-BFA2-8DB4F62882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5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3CD7-95E6-4B42-BF7D-9E8882FE1F2B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AC55-42D9-4C56-BFA2-8DB4F62882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95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3CD7-95E6-4B42-BF7D-9E8882FE1F2B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AC55-42D9-4C56-BFA2-8DB4F62882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3CD7-95E6-4B42-BF7D-9E8882FE1F2B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AC55-42D9-4C56-BFA2-8DB4F62882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3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3CD7-95E6-4B42-BF7D-9E8882FE1F2B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AC55-42D9-4C56-BFA2-8DB4F62882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0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3CD7-95E6-4B42-BF7D-9E8882FE1F2B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AC55-42D9-4C56-BFA2-8DB4F62882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8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3CD7-95E6-4B42-BF7D-9E8882FE1F2B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AC55-42D9-4C56-BFA2-8DB4F62882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66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3CD7-95E6-4B42-BF7D-9E8882FE1F2B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AC55-42D9-4C56-BFA2-8DB4F62882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61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33CD7-95E6-4B42-BF7D-9E8882FE1F2B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3AC55-42D9-4C56-BFA2-8DB4F62882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5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chmond-height.com/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hyperlink" Target="mailto:Shamsul@Richmond-heights.co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mailto:Shamsul@Richmond-heights.com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://www.richmond-height.com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Shamsul@Richmond-heights.com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www.richmond-height.com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Shamsul@Richmond-heights.com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www.richmond-height.com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mailto:Shamsul@Richmond-heights.com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://www.richmond-height.com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mailto:Shamsul@Richmond-heights.com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://www.richmond-height.com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hyperlink" Target="mailto:Shamsul@Richmond-heights.com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://www.richmond-height.com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chmond-height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mailto:Shamsul@Richmond-heights.com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chmond-height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mailto:Shamsul@Richmond-heights.com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chmond-height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mailto:Shamsul@Richmond-heights.com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chmond-height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mailto:Shamsul@Richmond-heights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Shamsul@Richmond-heights.com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www.richmond-height.com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mailto:Shamsul@Richmond-heights.com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://www.richmond-height.com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chmond-height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mailto:Shamsul@Richmond-heights.com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chmond-height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mailto:Shamsul@Richmond-heights.com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chmond-height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mailto:Shamsul@Richmond-heights.com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7.jpeg"/><Relationship Id="rId16" Type="http://schemas.openxmlformats.org/officeDocument/2006/relationships/image" Target="../media/image41.png"/><Relationship Id="rId20" Type="http://schemas.openxmlformats.org/officeDocument/2006/relationships/hyperlink" Target="mailto:Shamsul@Richmond-heights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36.png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hyperlink" Target="http://www.richmond-height.com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chmond-height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mailto:Shamsul@Richmond-heights.com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Shamsul@Richmond-heights.com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www.richmond-height.com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Shamsul@Richmond-heights.com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www.richmond-height.com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Shamsul@Richmond-heights.com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www.richmond-height.com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Shamsul@Richmond-heights.com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www.richmond-height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Shamsul@Richmond-heights.com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www.richmond-height.com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Shamsul@Richmond-heights.com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www.richmond-height.com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mailto:Shamsul@Richmond-heights.com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://www.richmond-height.com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hyperlink" Target="mailto:Shamsul@Richmond-heights.com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://www.richmond-height.com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hyperlink" Target="mailto:Shamsul@Richmond-heights.com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://www.richmond-height.com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hyperlink" Target="mailto:Shamsul@Richmond-heights.com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://www.richmond-height.co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hyperlink" Target="mailto:Shamsul@Richmond-heights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ichmond-height.com/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chmond-height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mailto:Shamsul@Richmond-heights.com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hamsul@Richmond-heights.com" TargetMode="External"/><Relationship Id="rId4" Type="http://schemas.openxmlformats.org/officeDocument/2006/relationships/hyperlink" Target="http://www.richmond-height.com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Shamsul@Richmond-heights.com" TargetMode="External"/><Relationship Id="rId2" Type="http://schemas.openxmlformats.org/officeDocument/2006/relationships/hyperlink" Target="http://www.richmond-heigh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mailto:Shamsul@Richmond-heights.com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://www.richmond-height.com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hyperlink" Target="mailto:Shamsul@Richmond-heights.com" TargetMode="External"/><Relationship Id="rId5" Type="http://schemas.openxmlformats.org/officeDocument/2006/relationships/image" Target="../media/image2.png"/><Relationship Id="rId10" Type="http://schemas.openxmlformats.org/officeDocument/2006/relationships/hyperlink" Target="http://www.richmond-height.com/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hyperlink" Target="mailto:Shamsul@Richmond-heights.com" TargetMode="External"/><Relationship Id="rId5" Type="http://schemas.openxmlformats.org/officeDocument/2006/relationships/image" Target="../media/image2.png"/><Relationship Id="rId10" Type="http://schemas.openxmlformats.org/officeDocument/2006/relationships/hyperlink" Target="http://www.richmond-height.com/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mailto:Shamsul@Richmond-heights.com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http://www.richmond-height.com/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Shamsul@Richmond-heights.com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www.richmond-height.com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mailto:Shamsul@Richmond-heights.com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://www.richmond-height.com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8823" y="1271602"/>
            <a:ext cx="7772399" cy="180594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Richmond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Heights</a:t>
            </a:r>
            <a:br>
              <a:rPr lang="en-US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The Power Of Tomorrow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1813" y="3603955"/>
            <a:ext cx="5800724" cy="596570"/>
          </a:xfrm>
        </p:spPr>
        <p:txBody>
          <a:bodyPr>
            <a:normAutofit fontScale="85000" lnSpcReduction="2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Intelligent Smart Buildings</a:t>
            </a:r>
          </a:p>
        </p:txBody>
      </p:sp>
      <p:pic>
        <p:nvPicPr>
          <p:cNvPr id="12" name="Picture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7125" y="6400799"/>
            <a:ext cx="862011" cy="3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0244147" y="6402940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4" descr="C:\Users\sony\Desktop\BACne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25075" y="14261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2" descr="C:\Users\sony\Desktop\modbu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60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22" y="0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/>
          </p:cNvSpPr>
          <p:nvPr/>
        </p:nvSpPr>
        <p:spPr bwMode="auto">
          <a:xfrm>
            <a:off x="10817944" y="713859"/>
            <a:ext cx="100027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endParaRPr lang="en-US" sz="1000" dirty="0">
              <a:solidFill>
                <a:srgbClr val="FFFFFF"/>
              </a:solidFill>
            </a:endParaRPr>
          </a:p>
          <a:p>
            <a:pPr algn="ctr" defTabSz="642938"/>
            <a:r>
              <a:rPr lang="en-US" sz="1400" dirty="0">
                <a:solidFill>
                  <a:srgbClr val="FFFFFF"/>
                </a:solidFill>
              </a:rPr>
              <a:t>4th July, 2025</a:t>
            </a:r>
          </a:p>
        </p:txBody>
      </p:sp>
      <p:sp>
        <p:nvSpPr>
          <p:cNvPr id="11" name="Rectangle 2"/>
          <p:cNvSpPr>
            <a:spLocks/>
          </p:cNvSpPr>
          <p:nvPr/>
        </p:nvSpPr>
        <p:spPr bwMode="auto">
          <a:xfrm>
            <a:off x="3894138" y="4631234"/>
            <a:ext cx="4335462" cy="15388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defTabSz="642938"/>
            <a:r>
              <a:rPr lang="en-US" sz="2000" dirty="0">
                <a:solidFill>
                  <a:srgbClr val="FFFFFF"/>
                </a:solidFill>
              </a:rPr>
              <a:t>Prepared by</a:t>
            </a:r>
            <a:endParaRPr lang="ar-QA" sz="2000" dirty="0">
              <a:solidFill>
                <a:srgbClr val="FFFFFF"/>
              </a:solidFill>
            </a:endParaRPr>
          </a:p>
          <a:p>
            <a:pPr algn="ctr" defTabSz="642938"/>
            <a:r>
              <a:rPr lang="en-US" sz="2000" dirty="0">
                <a:solidFill>
                  <a:srgbClr val="FFFFFF"/>
                </a:solidFill>
              </a:rPr>
              <a:t>Shamsul Bahari Bin Zainudin</a:t>
            </a:r>
          </a:p>
          <a:p>
            <a:pPr algn="ctr" defTabSz="642938"/>
            <a:r>
              <a:rPr lang="en-US" sz="2000" dirty="0">
                <a:solidFill>
                  <a:srgbClr val="FFFFFF"/>
                </a:solidFill>
              </a:rPr>
              <a:t>Website:  </a:t>
            </a:r>
            <a:r>
              <a:rPr lang="en-US" sz="2000" dirty="0">
                <a:solidFill>
                  <a:srgbClr val="FFFFFF"/>
                </a:solidFill>
                <a:hlinkClick r:id="rId8"/>
              </a:rPr>
              <a:t>www.Richmond-height.com</a:t>
            </a:r>
            <a:endParaRPr lang="en-US" sz="2000" dirty="0">
              <a:solidFill>
                <a:srgbClr val="FFFFFF"/>
              </a:solidFill>
            </a:endParaRPr>
          </a:p>
          <a:p>
            <a:pPr algn="ctr" defTabSz="642938"/>
            <a:r>
              <a:rPr lang="en-US" sz="2000" dirty="0">
                <a:solidFill>
                  <a:srgbClr val="FFFFFF"/>
                </a:solidFill>
              </a:rPr>
              <a:t>Email: </a:t>
            </a:r>
            <a:r>
              <a:rPr lang="en-US" sz="2000" dirty="0">
                <a:solidFill>
                  <a:srgbClr val="FFFFFF"/>
                </a:solidFill>
                <a:hlinkClick r:id="rId9"/>
              </a:rPr>
              <a:t>Shamsul@Richmond-heights.com</a:t>
            </a:r>
            <a:endParaRPr lang="en-US" sz="2000" dirty="0">
              <a:solidFill>
                <a:srgbClr val="FFFFFF"/>
              </a:solidFill>
            </a:endParaRPr>
          </a:p>
          <a:p>
            <a:pPr algn="ctr" defTabSz="642938"/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3" name="Picture 12" descr="Logo10.PN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2880" y="5729289"/>
            <a:ext cx="804860" cy="915165"/>
          </a:xfrm>
          <a:prstGeom prst="rect">
            <a:avLst/>
          </a:prstGeom>
        </p:spPr>
      </p:pic>
      <p:pic>
        <p:nvPicPr>
          <p:cNvPr id="5" name="de6dd1ad-de59-4fc1-b380-a9330710ba1b">
            <a:hlinkClick r:id="" action="ppaction://media"/>
            <a:extLst>
              <a:ext uri="{FF2B5EF4-FFF2-40B4-BE49-F238E27FC236}">
                <a16:creationId xmlns:a16="http://schemas.microsoft.com/office/drawing/2014/main" id="{A7A519BF-FD96-4FB4-BD87-8E6C9E4BC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08530" y="5628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2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erris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78441" y="2029848"/>
            <a:ext cx="6022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r">
              <a:buFont typeface="Wingdings" panose="05000000000000000000" pitchFamily="2" charset="2"/>
              <a:buChar char="ü"/>
            </a:pPr>
            <a:r>
              <a:rPr lang="ar-QA" sz="3200" b="1" dirty="0"/>
              <a:t> </a:t>
            </a:r>
            <a:r>
              <a:rPr lang="en-US" sz="3200" b="1" dirty="0"/>
              <a:t>Water/Diesel pumps and tanks</a:t>
            </a:r>
            <a:endParaRPr lang="en-US" sz="3200" dirty="0"/>
          </a:p>
        </p:txBody>
      </p:sp>
      <p:pic>
        <p:nvPicPr>
          <p:cNvPr id="24" name="Picture 2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49145" y="3535070"/>
            <a:ext cx="2488728" cy="193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764" y="1902710"/>
            <a:ext cx="3376899" cy="426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9F3E232C-71DF-42F5-81CB-E7FB1BCCE46F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1EAA33-EB11-427A-A5D3-1069C17FCC65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1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switch dir="r"/>
      </p:transition>
    </mc:Choice>
    <mc:Fallback xmlns="">
      <p:transition spd="slow" advClick="0" advTm="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73870" y="2069811"/>
            <a:ext cx="32340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IN" sz="3200" b="1" dirty="0"/>
              <a:t> Water Boiler</a:t>
            </a:r>
            <a:endParaRPr lang="en-US" sz="3200" dirty="0"/>
          </a:p>
        </p:txBody>
      </p:sp>
      <p:pic>
        <p:nvPicPr>
          <p:cNvPr id="22" name="Picture 2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2926" y="2040282"/>
            <a:ext cx="5986461" cy="397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8BA0F1D9-A1DF-4B27-88BA-C5580020C667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995177-F816-465F-A2CA-4D1ED71469EE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ythrough/>
      </p:transition>
    </mc:Choice>
    <mc:Fallback xmlns="">
      <p:transition spd="slow" advClick="0" advTm="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73870" y="1844310"/>
            <a:ext cx="3913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IN" sz="3200" b="1" dirty="0"/>
              <a:t> Cars Garage Gate</a:t>
            </a:r>
            <a:endParaRPr lang="en-US" sz="3200" dirty="0"/>
          </a:p>
        </p:txBody>
      </p:sp>
      <p:pic>
        <p:nvPicPr>
          <p:cNvPr id="24" name="Picture 2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9663" y="2271036"/>
            <a:ext cx="7498468" cy="389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D307772A-0B47-44D0-A8D7-50A13781D51C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A5BDEF-41AE-42DC-91AA-EDE5290037C9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prism isContent="1" isInverted="1"/>
      </p:transition>
    </mc:Choice>
    <mc:Fallback xmlns="">
      <p:transition spd="slow" advClick="0" advTm="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22660" y="1943481"/>
            <a:ext cx="5673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IN" sz="3200" b="1" dirty="0"/>
              <a:t>Internal / External Fountains</a:t>
            </a:r>
            <a:endParaRPr lang="en-US" sz="3200" dirty="0"/>
          </a:p>
        </p:txBody>
      </p:sp>
      <p:pic>
        <p:nvPicPr>
          <p:cNvPr id="22" name="Picture 2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88419" y="2766791"/>
            <a:ext cx="5435550" cy="333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41703" y="2271039"/>
            <a:ext cx="4227637" cy="394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263D4066-C7FF-45E9-B8C5-508EE6852ADB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C67B94-BA54-4348-981C-DDB674EEB8F9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1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window dir="vert"/>
      </p:transition>
    </mc:Choice>
    <mc:Fallback xmlns="">
      <p:transition spd="slow" advClick="0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73870" y="1836625"/>
            <a:ext cx="5200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ar-QA" sz="3200" b="1" dirty="0"/>
              <a:t> </a:t>
            </a:r>
            <a:r>
              <a:rPr lang="en-IN" sz="3200" b="1" dirty="0"/>
              <a:t>Gardens Irrigation System</a:t>
            </a:r>
            <a:endParaRPr lang="en-US" sz="32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4B51B5-2405-4A5F-8248-C092D7A9C27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790" y="2350426"/>
            <a:ext cx="6276098" cy="338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76576F47-501F-421B-9198-058B37FC39A4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000000-0008-0000-05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99" y="2744973"/>
            <a:ext cx="5288606" cy="280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9353978-2218-41CE-BCC7-58C41643A0F3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1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prism isContent="1"/>
      </p:transition>
    </mc:Choice>
    <mc:Fallback xmlns="">
      <p:transition spd="slow" advClick="0" advTm="1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DF316F4-FB4E-43D8-8ED2-C2A8335F6E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223" y="2281184"/>
            <a:ext cx="4343924" cy="315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5036" y="1751111"/>
            <a:ext cx="76212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ar-QA" sz="3000" b="1" dirty="0"/>
              <a:t> </a:t>
            </a:r>
            <a:r>
              <a:rPr lang="en-US" sz="3000" b="1" dirty="0"/>
              <a:t>The system is characterized by ease of installation, programming and operation compared to any similar system. It also does not require a lot of electrical wires installation and does not need to create a network to exchange information between the screens distributed in the facility, as the system is working between all screens via Wi-Fi </a:t>
            </a:r>
            <a:r>
              <a:rPr lang="en-IN" sz="3000" b="1" u="sng" dirty="0"/>
              <a:t>(</a:t>
            </a:r>
            <a:r>
              <a:rPr lang="en-US" sz="3000" b="1" u="sng" dirty="0"/>
              <a:t>Free Installation)</a:t>
            </a:r>
            <a:r>
              <a:rPr lang="en-IN" sz="3000" b="1" u="sng" dirty="0"/>
              <a:t>.</a:t>
            </a:r>
            <a:endParaRPr lang="en-US" sz="3000" u="sng" dirty="0"/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DF6AC120-859A-4228-89AC-F692D1F2FEDC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03625D-BCC5-4366-837F-1D68EF0EBA58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">
        <p14:conveyor dir="l"/>
      </p:transition>
    </mc:Choice>
    <mc:Fallback xmlns="">
      <p:transition spd="slow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0474" y="1673466"/>
            <a:ext cx="117338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2800" b="1" dirty="0"/>
              <a:t>Controller specifications:</a:t>
            </a:r>
          </a:p>
          <a:p>
            <a:pPr lvl="0" algn="l"/>
            <a:endParaRPr lang="ar-QA" sz="2800" b="1" dirty="0"/>
          </a:p>
          <a:p>
            <a:pPr lvl="0" algn="l">
              <a:buFont typeface="Wingdings" pitchFamily="2" charset="2"/>
              <a:buChar char="ü"/>
            </a:pPr>
            <a:r>
              <a:rPr lang="en-US" sz="2800" b="1" dirty="0"/>
              <a:t> The control system screens are similar to 7-inch mobile phone screens.</a:t>
            </a:r>
          </a:p>
          <a:p>
            <a:pPr lvl="0" algn="l"/>
            <a:endParaRPr lang="ar-QA" sz="2800" b="1" dirty="0"/>
          </a:p>
          <a:p>
            <a:pPr lvl="0" algn="l">
              <a:buFont typeface="Wingdings" pitchFamily="2" charset="2"/>
              <a:buChar char="ü"/>
            </a:pPr>
            <a:r>
              <a:rPr lang="ar-QA" sz="2800" b="1" dirty="0"/>
              <a:t> </a:t>
            </a:r>
            <a:r>
              <a:rPr lang="en-US" sz="2800" b="1" dirty="0"/>
              <a:t>It can be access from one control screen to another depending on the required area to use it, and make the required changes.</a:t>
            </a:r>
          </a:p>
          <a:p>
            <a:pPr lvl="0" algn="l"/>
            <a:endParaRPr lang="ar-QA" sz="2800" b="1" dirty="0"/>
          </a:p>
          <a:p>
            <a:pPr lvl="0" algn="l">
              <a:buFont typeface="Wingdings" pitchFamily="2" charset="2"/>
              <a:buChar char="ü"/>
            </a:pPr>
            <a:r>
              <a:rPr lang="ar-QA" sz="2800" b="1" dirty="0"/>
              <a:t> </a:t>
            </a:r>
            <a:r>
              <a:rPr lang="en-US" sz="2800" b="1" dirty="0"/>
              <a:t>All control devices distributed in the facility/home can operate independently for their own area, and all devices can operate together at the same time according to the required pre-programming.</a:t>
            </a:r>
            <a:endParaRPr lang="ar-QA" sz="2800" b="1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F0A14DB-66D5-4F6B-AD7D-E6C47DAE4AC4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E6D10A-A5F2-4A50-BD25-EF5D42AC3452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8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0" advClick="0" advTm="1000">
        <p15:prstTrans prst="peelOff"/>
      </p:transition>
    </mc:Choice>
    <mc:Fallback xmlns="">
      <p:transition spd="slow" advClick="0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85763" y="1723152"/>
            <a:ext cx="1108709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2800" b="1" dirty="0"/>
              <a:t>Controller specifications:</a:t>
            </a:r>
          </a:p>
          <a:p>
            <a:pPr lvl="0" algn="l"/>
            <a:endParaRPr lang="ar-QA" sz="2800" b="1" dirty="0"/>
          </a:p>
          <a:p>
            <a:pPr lvl="0" algn="l">
              <a:buFont typeface="Wingdings" pitchFamily="2" charset="2"/>
              <a:buChar char="ü"/>
            </a:pPr>
            <a:r>
              <a:rPr lang="en-US" sz="2800" b="1" dirty="0"/>
              <a:t> In addition to direct control via screens, residents and users of the facility/home can control all screens distributed throughout all areas via mobile phone.</a:t>
            </a:r>
          </a:p>
          <a:p>
            <a:pPr lvl="0" algn="l"/>
            <a:endParaRPr lang="ar-QA" sz="2800" b="1" dirty="0"/>
          </a:p>
          <a:p>
            <a:pPr lvl="0" algn="l">
              <a:buFont typeface="Wingdings" pitchFamily="2" charset="2"/>
              <a:buChar char="ü"/>
            </a:pPr>
            <a:r>
              <a:rPr lang="en-US" sz="2800" b="1" dirty="0"/>
              <a:t> Residents of the facility/house can control all internal and external lighting, air conditioning, curtains, garage gate, indoor/outdoor fountain, and garden irrigation system from inside or outside the house or from anywhere in the world.</a:t>
            </a:r>
            <a:endParaRPr lang="ar-QA" sz="2800" b="1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7608B45A-B9D8-4AD0-865A-9559929F639F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FBE7DC-0527-4FC7-81CA-10CAAAD077E3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8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0" advClick="0" advTm="1000">
        <p15:prstTrans prst="wind"/>
      </p:transition>
    </mc:Choice>
    <mc:Fallback xmlns="">
      <p:transition spd="slow" advClick="0" advTm="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85763" y="1819269"/>
            <a:ext cx="110870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b="1" dirty="0"/>
              <a:t>Controller specifications:</a:t>
            </a:r>
          </a:p>
          <a:p>
            <a:pPr lvl="0" algn="l"/>
            <a:endParaRPr lang="ar-QA" sz="3200" b="1" dirty="0"/>
          </a:p>
          <a:p>
            <a:pPr lvl="0" algn="l">
              <a:buFont typeface="Wingdings" pitchFamily="2" charset="2"/>
              <a:buChar char="ü"/>
            </a:pPr>
            <a:r>
              <a:rPr lang="ar-QA" sz="3200" b="1" dirty="0"/>
              <a:t> </a:t>
            </a:r>
            <a:r>
              <a:rPr lang="en-US" sz="3200" b="1" dirty="0"/>
              <a:t>It is also possible to control all devices connected to the system by pre-programming all the internal and external lighting circuits, air conditioning, curtains, garage gate, and external fountain, using the </a:t>
            </a:r>
            <a:r>
              <a:rPr lang="en-US" sz="3200" b="1" u="sng" dirty="0"/>
              <a:t>time programming feature.</a:t>
            </a:r>
            <a:endParaRPr lang="ar-QA" sz="3200" b="1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29F75EE-734F-482C-BC4F-800B702AF1D3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1AAD0F-4895-40D8-857F-3D4E16E63A24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8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0" advClick="0" advTm="1000">
        <p15:prstTrans prst="pageCurlDouble"/>
      </p:transition>
    </mc:Choice>
    <mc:Fallback xmlns="">
      <p:transition spd="slow" advClick="0" advTm="1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85763" y="1690677"/>
            <a:ext cx="110870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b="1" dirty="0"/>
              <a:t>Controller specifications:</a:t>
            </a:r>
          </a:p>
          <a:p>
            <a:pPr lvl="0" algn="l"/>
            <a:endParaRPr lang="ar-QA" sz="3200" b="1" dirty="0"/>
          </a:p>
          <a:p>
            <a:pPr lvl="0">
              <a:buFont typeface="Wingdings" pitchFamily="2" charset="2"/>
              <a:buChar char="ü"/>
            </a:pPr>
            <a:r>
              <a:rPr lang="ar-QA" sz="3200" b="1" dirty="0"/>
              <a:t> </a:t>
            </a:r>
            <a:r>
              <a:rPr lang="en-US" sz="3200" b="1" dirty="0"/>
              <a:t>System accept a Wide Range Power Supply (110 Vac – 230 Vac) +/- 10%</a:t>
            </a:r>
            <a:endParaRPr lang="en-US" sz="3200" b="1" u="sng" dirty="0"/>
          </a:p>
          <a:p>
            <a:pPr lvl="0" algn="l">
              <a:buFont typeface="Wingdings" pitchFamily="2" charset="2"/>
              <a:buChar char="ü"/>
            </a:pPr>
            <a:endParaRPr lang="en-US" sz="3200" b="1" u="sng" dirty="0"/>
          </a:p>
          <a:p>
            <a:pPr lvl="0">
              <a:buFont typeface="Wingdings" pitchFamily="2" charset="2"/>
              <a:buChar char="ü"/>
            </a:pPr>
            <a:r>
              <a:rPr lang="en-US" sz="3200" b="1" dirty="0"/>
              <a:t> System Can Directly Control Motors Up To 13 Ampere</a:t>
            </a:r>
            <a:endParaRPr lang="ar-QA" sz="3200" b="1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29F75EE-734F-482C-BC4F-800B702AF1D3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02785AA-DD06-4801-AD7B-D50E889B0C69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8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14:ripple/>
      </p:transition>
    </mc:Choice>
    <mc:Fallback xmlns="">
      <p:transition spd="slow" advClick="0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93349" y="3009500"/>
            <a:ext cx="4764491" cy="313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559526" y="1733176"/>
            <a:ext cx="69066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A smart home can be defined as a home that managed by using apps and remote controls over cables or a Wi-Fi network. It includes multiple functional systems, monitoring devices, and sensors, providing to the owners with comfort and security, as well as energy efficiency and ease of performing tasks.</a:t>
            </a:r>
            <a:endParaRPr lang="en-US" sz="3200" dirty="0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BB38374A-9076-461A-BCED-0007A8F5B55B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FEE31C-84E2-43A2-BBAC-D47FCD47458D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">
        <p:comb/>
      </p:transition>
    </mc:Choice>
    <mc:Fallback xmlns="">
      <p:transition spd="slow" advClick="0" advTm="1000">
        <p:comb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57864" y="2857500"/>
            <a:ext cx="6197064" cy="291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AD6600-F46A-4A73-8EC4-9382BC3CDAA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01" y="2371511"/>
            <a:ext cx="5334712" cy="32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21180EFB-7E1C-4914-A3B1-9D8BA60157F9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75325D-E9E3-4188-ADB4-A4D040B739C4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1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p:transition spd="slow" advClick="0" advTm="1000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1440" y="1755566"/>
            <a:ext cx="1212055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b="1" dirty="0"/>
              <a:t>Power Saving:</a:t>
            </a:r>
          </a:p>
          <a:p>
            <a:pPr lvl="0" algn="l"/>
            <a:endParaRPr lang="ar-QA" sz="3200" b="1" dirty="0"/>
          </a:p>
          <a:p>
            <a:pPr lvl="0" algn="l">
              <a:buFont typeface="Wingdings" pitchFamily="2" charset="2"/>
              <a:buChar char="ü"/>
            </a:pPr>
            <a:r>
              <a:rPr lang="ar-QA" sz="3200" b="1" dirty="0"/>
              <a:t> </a:t>
            </a:r>
            <a:r>
              <a:rPr lang="en-US" sz="3200" b="1" dirty="0"/>
              <a:t>Power is falling in more directions than ever</a:t>
            </a:r>
          </a:p>
          <a:p>
            <a:pPr lvl="0" algn="l">
              <a:buFont typeface="Wingdings" pitchFamily="2" charset="2"/>
              <a:buChar char="ü"/>
            </a:pPr>
            <a:r>
              <a:rPr lang="en-US" sz="3200" b="1" dirty="0"/>
              <a:t> Buildings demand more</a:t>
            </a:r>
          </a:p>
          <a:p>
            <a:pPr lvl="0" algn="l">
              <a:buFont typeface="Wingdings" pitchFamily="2" charset="2"/>
              <a:buChar char="ü"/>
            </a:pPr>
            <a:r>
              <a:rPr lang="en-US" sz="3200" b="1" dirty="0"/>
              <a:t> Electrification accelerates, and consistent uptime matters every day</a:t>
            </a:r>
          </a:p>
          <a:p>
            <a:pPr lvl="0" algn="l">
              <a:buFont typeface="Wingdings" pitchFamily="2" charset="2"/>
              <a:buChar char="ü"/>
            </a:pPr>
            <a:r>
              <a:rPr lang="en-US" sz="3200" b="1" dirty="0"/>
              <a:t> What if your building didn’t just use energy, but actively managed it</a:t>
            </a:r>
          </a:p>
          <a:p>
            <a:pPr lvl="0" algn="l">
              <a:buFont typeface="Wingdings" pitchFamily="2" charset="2"/>
              <a:buChar char="ü"/>
            </a:pPr>
            <a:r>
              <a:rPr lang="en-US" sz="3200" b="1" dirty="0"/>
              <a:t> DAS-G01 makes it easier to integrate</a:t>
            </a:r>
            <a:r>
              <a:rPr lang="en-IN" sz="3200" b="1" dirty="0"/>
              <a:t> renewables, energy storage, and EV charging into commercial facility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14DBEC8-8AF2-4010-98F9-DC07003B6674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0C075F-7453-4CF2-A62B-343BC55667AC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8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842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">
        <p:comb/>
      </p:transition>
    </mc:Choice>
    <mc:Fallback xmlns="">
      <p:transition spd="slow" advClick="0" advTm="1000">
        <p:comb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1440" y="1755566"/>
            <a:ext cx="1212055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b="1" dirty="0"/>
              <a:t>Power Saving:</a:t>
            </a:r>
          </a:p>
          <a:p>
            <a:pPr lvl="0" algn="l"/>
            <a:endParaRPr lang="ar-QA" sz="3200" b="1" dirty="0"/>
          </a:p>
          <a:p>
            <a:pPr lvl="0" algn="l">
              <a:buFont typeface="Wingdings" pitchFamily="2" charset="2"/>
              <a:buChar char="ü"/>
            </a:pPr>
            <a:r>
              <a:rPr lang="ar-QA" sz="3200" b="1" dirty="0"/>
              <a:t> </a:t>
            </a:r>
            <a:r>
              <a:rPr lang="en-IN" sz="3200" b="1" dirty="0"/>
              <a:t>Buildings already account for more than 30% of global energy use</a:t>
            </a:r>
          </a:p>
          <a:p>
            <a:pPr lvl="0" algn="l"/>
            <a:r>
              <a:rPr lang="en-IN" sz="3200" b="1" dirty="0"/>
              <a:t>and consumption is projected to climb as the electrification of everything increases</a:t>
            </a:r>
          </a:p>
          <a:p>
            <a:pPr lvl="0" algn="l">
              <a:buFont typeface="Wingdings" pitchFamily="2" charset="2"/>
              <a:buChar char="ü"/>
            </a:pPr>
            <a:r>
              <a:rPr lang="en-IN" sz="3200" b="1" dirty="0"/>
              <a:t> Preparing now means lower carbon, lower cost and higher resilience</a:t>
            </a:r>
          </a:p>
          <a:p>
            <a:pPr lvl="0" algn="l">
              <a:buFont typeface="Wingdings" pitchFamily="2" charset="2"/>
              <a:buChar char="ü"/>
            </a:pPr>
            <a:r>
              <a:rPr lang="en-IN" sz="3200" b="1" dirty="0"/>
              <a:t> Buildings as a grid combines local generation, storage and intelligent control to optimise when, where and how power is used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14DBEC8-8AF2-4010-98F9-DC07003B6674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528CEC-1599-4353-8E0F-4F02CC637CA8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8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13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">
        <p14:doors dir="vert"/>
      </p:transition>
    </mc:Choice>
    <mc:Fallback xmlns="">
      <p:transition spd="slow" advClick="0" advTm="1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1440" y="1755566"/>
            <a:ext cx="121205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b="1" dirty="0"/>
              <a:t>Power Saving:</a:t>
            </a:r>
          </a:p>
          <a:p>
            <a:pPr lvl="0" algn="l"/>
            <a:endParaRPr lang="ar-QA" sz="3200" b="1" dirty="0"/>
          </a:p>
          <a:p>
            <a:pPr lvl="0" algn="l">
              <a:buFont typeface="Wingdings" pitchFamily="2" charset="2"/>
              <a:buChar char="ü"/>
            </a:pPr>
            <a:r>
              <a:rPr lang="en-IN" sz="3200" b="1" dirty="0"/>
              <a:t>Start with pieces you need to control the power consumption today and scale and enjoy a </a:t>
            </a:r>
            <a:r>
              <a:rPr lang="en-IN" sz="3200" b="1" dirty="0">
                <a:solidFill>
                  <a:schemeClr val="accent2"/>
                </a:solidFill>
              </a:rPr>
              <a:t>Centralized Command Centre </a:t>
            </a:r>
            <a:r>
              <a:rPr lang="en-IN" sz="3200" b="1" dirty="0"/>
              <a:t>for your facilities</a:t>
            </a:r>
          </a:p>
          <a:p>
            <a:pPr lvl="0" algn="l">
              <a:buFont typeface="Wingdings" pitchFamily="2" charset="2"/>
              <a:buChar char="ü"/>
            </a:pPr>
            <a:r>
              <a:rPr lang="en-IN" sz="3200" b="1" dirty="0"/>
              <a:t> Our hardware and software are built to integrate and grow</a:t>
            </a:r>
          </a:p>
          <a:p>
            <a:pPr lvl="0" algn="l">
              <a:buFont typeface="Wingdings" pitchFamily="2" charset="2"/>
              <a:buChar char="ü"/>
            </a:pPr>
            <a:r>
              <a:rPr lang="en-IN" sz="3200" b="1" dirty="0"/>
              <a:t> Redefine what your energy system can achieve</a:t>
            </a:r>
          </a:p>
          <a:p>
            <a:pPr lvl="0" algn="l">
              <a:buFont typeface="Wingdings" pitchFamily="2" charset="2"/>
              <a:buChar char="ü"/>
            </a:pPr>
            <a:r>
              <a:rPr lang="en-IN" sz="3200" b="1" dirty="0"/>
              <a:t> Cut carbon and energy costs, improve resilience behind and in front of the meter and create new revenue with grid interactive asset</a:t>
            </a:r>
          </a:p>
          <a:p>
            <a:pPr algn="ctr"/>
            <a:r>
              <a:rPr lang="en-US" sz="3200" b="1" dirty="0">
                <a:solidFill>
                  <a:schemeClr val="accent2"/>
                </a:solidFill>
              </a:rPr>
              <a:t>Ready to Transform Your Building into an Intelligent Energy Hub</a:t>
            </a:r>
            <a:r>
              <a:rPr lang="en-IN" sz="3200" b="1" dirty="0">
                <a:solidFill>
                  <a:schemeClr val="accent2"/>
                </a:solidFill>
              </a:rPr>
              <a:t>!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14DBEC8-8AF2-4010-98F9-DC07003B6674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B8AA7E-D0FE-43D4-B486-00D45E2A9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Ready to Transform Your Building into an Intelligent Energy Hub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77FCD4-F276-4D64-977B-B3A37F2451EA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8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43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">
        <p14:prism isContent="1"/>
      </p:transition>
    </mc:Choice>
    <mc:Fallback xmlns="">
      <p:transition spd="slow" advClick="0" advTm="1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1755566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/>
              <a:t>Centralized Power Saving Command Center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14DBEC8-8AF2-4010-98F9-DC07003B6674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B8AA7E-D0FE-43D4-B486-00D45E2A9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Ready to Transform Your Building into an Intelligent Energy Hub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153A7-6929-4E76-B422-05495295C2D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05169" y="4527052"/>
            <a:ext cx="886347" cy="1768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460D90-1EDE-44C1-BB97-A20597C00A0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814356" y="3195291"/>
            <a:ext cx="1251633" cy="2018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C6D59B-8EC4-4B98-A517-9033BA8B0EA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07078" y="4601454"/>
            <a:ext cx="802697" cy="1551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13201F-34F3-4F43-8EBE-A220868E26B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14642" y="2410303"/>
            <a:ext cx="960409" cy="1551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E03070-243D-49F7-9AA4-74CA187DC8AA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434999" y="2192909"/>
            <a:ext cx="1749714" cy="2018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4A5247-3FE3-4058-AE76-D23458B60AF8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145160" y="4338586"/>
            <a:ext cx="1270283" cy="17507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14B041-AA6F-47DD-B24E-A031A87FFBB3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39893" y="2235821"/>
            <a:ext cx="1737348" cy="2205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1E9DE7-C8FC-4C34-B937-494E2132FBCC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15561" y="4375741"/>
            <a:ext cx="1521995" cy="1676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EBE0BF-EA6F-4587-89AB-D6AA25835559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99" y="4375487"/>
            <a:ext cx="1748272" cy="184874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486C9AC-9840-4C16-BB4E-A390D157879E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71" y="4431572"/>
            <a:ext cx="1386510" cy="14996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9A6A8FA-D293-43AD-9B7B-CF3EA24A472D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28" y="1952649"/>
            <a:ext cx="2867309" cy="263640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242A0C4-04CE-49B5-9C77-94D8154F6485}"/>
              </a:ext>
            </a:extLst>
          </p:cNvPr>
          <p:cNvSpPr/>
          <p:nvPr/>
        </p:nvSpPr>
        <p:spPr>
          <a:xfrm>
            <a:off x="4851000" y="2739625"/>
            <a:ext cx="2199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Centralized Command Center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6D414D-9F8E-4290-B7E8-2A3BCD210BE1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19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20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70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">
        <p:comb/>
      </p:transition>
    </mc:Choice>
    <mc:Fallback xmlns="">
      <p:transition spd="slow" advClick="0" advTm="1000">
        <p:comb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1463" y="1755566"/>
            <a:ext cx="112013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b="1" dirty="0"/>
              <a:t>Controller specifications:</a:t>
            </a:r>
          </a:p>
          <a:p>
            <a:pPr lvl="0" algn="l"/>
            <a:endParaRPr lang="ar-QA" sz="3200" b="1" dirty="0"/>
          </a:p>
          <a:p>
            <a:pPr lvl="0" algn="l">
              <a:buFont typeface="Wingdings" pitchFamily="2" charset="2"/>
              <a:buChar char="ü"/>
            </a:pPr>
            <a:r>
              <a:rPr lang="ar-QA" sz="3200" b="1" dirty="0"/>
              <a:t> </a:t>
            </a:r>
            <a:r>
              <a:rPr lang="en-US" sz="3200" b="1" dirty="0"/>
              <a:t>The system is easy to connect to the mobile phone, and villa residents can isolate anyone connected to the system by changing the mobile service password.</a:t>
            </a:r>
            <a:endParaRPr lang="ar-QA" sz="3200" b="1" dirty="0"/>
          </a:p>
          <a:p>
            <a:pPr lvl="0" algn="l"/>
            <a:endParaRPr lang="ar-QA" sz="3200" b="1" dirty="0"/>
          </a:p>
          <a:p>
            <a:pPr lvl="0" algn="l">
              <a:buFont typeface="Wingdings" pitchFamily="2" charset="2"/>
              <a:buChar char="ü"/>
            </a:pPr>
            <a:r>
              <a:rPr lang="en-US" sz="3200" b="1" dirty="0"/>
              <a:t> The system can be connected to any BMS system (if available) without any additional costs for containments, cables, software or server, as the connection is done via Wi-Fi.</a:t>
            </a:r>
            <a:endParaRPr lang="ar-QA" sz="3200" b="1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14DBEC8-8AF2-4010-98F9-DC07003B6674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53F3BD-5F01-4119-B65F-C9983E48E919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8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">
        <p14:pan dir="u"/>
      </p:transition>
    </mc:Choice>
    <mc:Fallback xmlns="">
      <p:transition spd="slow" advClick="0" advTm="1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1463" y="1747829"/>
            <a:ext cx="113336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b="1" dirty="0"/>
              <a:t>Controller specifications:</a:t>
            </a:r>
          </a:p>
          <a:p>
            <a:pPr lvl="0" algn="l"/>
            <a:endParaRPr lang="ar-QA" sz="3200" b="1" dirty="0"/>
          </a:p>
          <a:p>
            <a:pPr lvl="0" algn="l">
              <a:buFont typeface="Wingdings" pitchFamily="2" charset="2"/>
              <a:buChar char="ü"/>
            </a:pPr>
            <a:r>
              <a:rPr lang="en-US" sz="3200" b="1" dirty="0"/>
              <a:t> The system can be programmed to call the servant to the desired location, whether from the bedroom, living room, or any other place in the home/palace/office.</a:t>
            </a:r>
            <a:endParaRPr lang="ar-QA" sz="3200" b="1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67154FD-8808-4432-A6EA-FBD10C960518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2565D-8424-4B55-A9B0-4992F2A6F5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7507" y="3807565"/>
            <a:ext cx="3851148" cy="241203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18C5982-0FCF-4F36-ADED-4E38BD1E3A9C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28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">
        <p:dissolve/>
      </p:transition>
    </mc:Choice>
    <mc:Fallback xmlns="">
      <p:transition spd="slow" advClick="0" advTm="1000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1463" y="1747829"/>
            <a:ext cx="113336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b="1" dirty="0"/>
              <a:t>Controller specifications:</a:t>
            </a:r>
          </a:p>
          <a:p>
            <a:pPr lvl="0" algn="l"/>
            <a:endParaRPr lang="ar-QA" sz="3200" b="1" dirty="0"/>
          </a:p>
          <a:p>
            <a:pPr lvl="0" algn="l">
              <a:buFont typeface="Wingdings" pitchFamily="2" charset="2"/>
              <a:buChar char="ü"/>
            </a:pPr>
            <a:r>
              <a:rPr lang="en-US" sz="3200" b="1" dirty="0"/>
              <a:t> Family photos or company project photos can also be displayed on the control screens, with a maximum of 10 photos per screen.</a:t>
            </a:r>
            <a:endParaRPr lang="ar-QA" sz="3200" b="1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67154FD-8808-4432-A6EA-FBD10C960518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F8C762-3F31-4093-831A-4E482CF82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7775" y="3824237"/>
            <a:ext cx="9696450" cy="25336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BA497A7-8795-413F-9667-21A245EE4EFD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20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">
        <p:comb/>
      </p:transition>
    </mc:Choice>
    <mc:Fallback xmlns="">
      <p:transition spd="slow" advClick="0" advTm="1000">
        <p:comb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1463" y="1904997"/>
            <a:ext cx="112013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000" b="1" dirty="0"/>
              <a:t>Controller specifications:</a:t>
            </a:r>
          </a:p>
          <a:p>
            <a:pPr lvl="0" algn="l">
              <a:buFont typeface="Wingdings" pitchFamily="2" charset="2"/>
              <a:buChar char="ü"/>
            </a:pPr>
            <a:r>
              <a:rPr lang="ar-QA" sz="3000" b="1" dirty="0"/>
              <a:t> </a:t>
            </a:r>
            <a:r>
              <a:rPr lang="en-US" sz="3000" b="1" dirty="0"/>
              <a:t>The system can be used to detect fires by adding fire devices such as heat and smoke sensors to homes and creating the appropriate scenario to deal with them.</a:t>
            </a:r>
            <a:endParaRPr lang="ar-QA" sz="3000" b="1" dirty="0"/>
          </a:p>
        </p:txBody>
      </p:sp>
      <p:pic>
        <p:nvPicPr>
          <p:cNvPr id="13" name="Picture 1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0351" y="3531702"/>
            <a:ext cx="5434723" cy="268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71440" y="4471468"/>
            <a:ext cx="56079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2000" b="1" dirty="0">
                <a:solidFill>
                  <a:srgbClr val="FF0000"/>
                </a:solidFill>
              </a:rPr>
              <a:t>Note: Connecting fire equipment is not considered an alternative to a fire alarm system approved by the Civil Defense!</a:t>
            </a:r>
            <a:endParaRPr lang="ar-QA" sz="2000" b="1" dirty="0">
              <a:solidFill>
                <a:srgbClr val="FF0000"/>
              </a:solidFill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F9E44E90-2068-4D15-B94B-A4CE57EEA857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527D69-F606-4BB2-80AC-2BCBC3A0C4BE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 advClick="0" advTm="1000">
        <p15:prstTrans prst="peelOff"/>
      </p:transition>
    </mc:Choice>
    <mc:Fallback xmlns="">
      <p:transition spd="slow" advClick="0" advTm="1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1463" y="1661716"/>
            <a:ext cx="116157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b="1" dirty="0"/>
              <a:t>Controller specifications:</a:t>
            </a:r>
          </a:p>
          <a:p>
            <a:pPr lvl="0" algn="l"/>
            <a:endParaRPr lang="ar-QA" sz="3200" b="1" dirty="0"/>
          </a:p>
          <a:p>
            <a:pPr lvl="0" algn="l">
              <a:buFont typeface="Wingdings" pitchFamily="2" charset="2"/>
              <a:buChar char="ü"/>
            </a:pPr>
            <a:r>
              <a:rPr lang="en-US" sz="3200" b="1" dirty="0"/>
              <a:t> The system can be used as Nurse Calling System to serve patients in hospitals or homes.</a:t>
            </a:r>
            <a:endParaRPr lang="ar-QA" sz="3200" b="1" dirty="0"/>
          </a:p>
        </p:txBody>
      </p:sp>
      <p:pic>
        <p:nvPicPr>
          <p:cNvPr id="13" name="Picture 1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0606" y="3192904"/>
            <a:ext cx="7494468" cy="2973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756798D8-2760-45DF-9D83-39B4082B5BCE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19C6F5-7877-4BFF-A2A4-326DB244641D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comb/>
      </p:transition>
    </mc:Choice>
    <mc:Fallback xmlns="">
      <p:transition spd="slow" advClick="0" advTm="1000">
        <p:comb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46501" y="1740328"/>
            <a:ext cx="630852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/>
              <a:t>The concept of designing smart buildings for apartments, villas, hotels, companies, etc. to including all existing electrical/mechanical equipment's, as the system use can be through the touch screens that automatically switch to different programs according to the pre-programming, including, but not limited to, the following:</a:t>
            </a:r>
            <a:endParaRPr lang="en-US" sz="3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3240B51-368B-4632-A804-2BF8777F7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90" y="2317672"/>
            <a:ext cx="5666886" cy="33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">
            <a:extLst>
              <a:ext uri="{FF2B5EF4-FFF2-40B4-BE49-F238E27FC236}">
                <a16:creationId xmlns:a16="http://schemas.microsoft.com/office/drawing/2014/main" id="{CA8BD6D0-6936-42AC-A4F1-EC9279DCC2EF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700BB3-7D4A-4957-B4FA-ED9CC8F7F991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0" advClick="0" advTm="1000">
        <p15:prstTrans prst="peelOff"/>
      </p:transition>
    </mc:Choice>
    <mc:Fallback xmlns="">
      <p:transition spd="slow" advClick="0" advTm="1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6568" y="1733524"/>
            <a:ext cx="112013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000" b="1" dirty="0"/>
              <a:t>Controller specifications:</a:t>
            </a:r>
          </a:p>
          <a:p>
            <a:pPr lvl="0" algn="l"/>
            <a:endParaRPr lang="ar-QA" sz="3000" b="1" dirty="0"/>
          </a:p>
          <a:p>
            <a:pPr lvl="0" algn="l">
              <a:buFont typeface="Wingdings" pitchFamily="2" charset="2"/>
              <a:buChar char="ü"/>
            </a:pPr>
            <a:r>
              <a:rPr lang="en-US" sz="3000" b="1" dirty="0"/>
              <a:t> The system can be programmed as an early warning device to combat thefts, and to feel safe protected by adding security devices in homes/companies such as motion detectors, infrared rays, etc. and creating the appropriate scenario to deal with it.</a:t>
            </a:r>
            <a:endParaRPr lang="ar-QA" sz="3000" b="1" dirty="0"/>
          </a:p>
        </p:txBody>
      </p:sp>
      <p:pic>
        <p:nvPicPr>
          <p:cNvPr id="22" name="Picture 2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7519" y="4488110"/>
            <a:ext cx="4709898" cy="188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4F852699-2D9B-4F3B-BDFF-D6E2854FEF59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8B5430-2B5E-427F-93A9-CBA2073695A9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Click="0" advTm="1000">
        <p15:prstTrans prst="airplane"/>
      </p:transition>
    </mc:Choice>
    <mc:Fallback xmlns="">
      <p:transition spd="slow" advClick="0" advTm="1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6568" y="1683091"/>
            <a:ext cx="113485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000" b="1" dirty="0"/>
              <a:t>Controller specifications:</a:t>
            </a:r>
          </a:p>
          <a:p>
            <a:pPr lvl="0" algn="l"/>
            <a:endParaRPr lang="ar-QA" sz="3000" b="1" dirty="0"/>
          </a:p>
          <a:p>
            <a:pPr lvl="0" algn="l">
              <a:buFont typeface="Wingdings" pitchFamily="2" charset="2"/>
              <a:buChar char="ü"/>
            </a:pPr>
            <a:r>
              <a:rPr lang="en-US" sz="3000" b="1" dirty="0"/>
              <a:t> The control system contributes to rationalizing energy consumption in homes or any facility, and extending the life of electrical/mechanical devices connected to the system. The system is also considered environmentally friendly.</a:t>
            </a:r>
            <a:endParaRPr lang="ar-QA" sz="3000" b="1" dirty="0"/>
          </a:p>
        </p:txBody>
      </p:sp>
      <p:pic>
        <p:nvPicPr>
          <p:cNvPr id="24" name="Picture 2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46000" y="4607958"/>
            <a:ext cx="3371142" cy="149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37169B8-1ECC-406A-AA96-683F6204D4C3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915" y="4520299"/>
            <a:ext cx="1666875" cy="167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9A7D9E23-C312-4D68-9D9C-646460E9B6B6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17E9A1-7FD3-4A8C-B44F-E52D60F59004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1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 advTm="1000">
        <p15:prstTrans prst="pageCurlDouble"/>
      </p:transition>
    </mc:Choice>
    <mc:Fallback xmlns="">
      <p:transition spd="slow" advTm="1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9192" y="1800337"/>
            <a:ext cx="5529275" cy="4559946"/>
          </a:xfrm>
          <a:prstGeom prst="rect">
            <a:avLst/>
          </a:prstGeom>
          <a:noFill/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3870" y="1380935"/>
            <a:ext cx="70665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2800" b="1" u="sng" dirty="0">
                <a:solidFill>
                  <a:srgbClr val="0070C0"/>
                </a:solidFill>
              </a:rPr>
              <a:t>Special Features Control System / DAS-G01:</a:t>
            </a:r>
          </a:p>
          <a:p>
            <a:pPr lvl="0" algn="l"/>
            <a:endParaRPr lang="en-US" sz="2800" b="1" u="sng" dirty="0">
              <a:solidFill>
                <a:srgbClr val="0070C0"/>
              </a:solidFill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800" b="1" dirty="0"/>
              <a:t>Communication between all controllers is done via dual standard protocols such as BACnet/Modbus in Simultaneous with Wi-Fi.</a:t>
            </a:r>
            <a:endParaRPr lang="en-IN" sz="2800" b="1" dirty="0"/>
          </a:p>
          <a:p>
            <a:pPr algn="l"/>
            <a:endParaRPr lang="en-IN" sz="2800" b="1" dirty="0"/>
          </a:p>
          <a:p>
            <a:pPr algn="l">
              <a:buFont typeface="Wingdings" pitchFamily="2" charset="2"/>
              <a:buChar char="ü"/>
            </a:pPr>
            <a:r>
              <a:rPr lang="en-US" sz="2800" b="1" dirty="0"/>
              <a:t>Browsing between different screens</a:t>
            </a:r>
            <a:endParaRPr lang="en-IN" sz="2800" b="1" dirty="0"/>
          </a:p>
          <a:p>
            <a:pPr algn="l"/>
            <a:endParaRPr lang="en-IN" sz="2800" b="1" dirty="0"/>
          </a:p>
          <a:p>
            <a:pPr algn="l">
              <a:buFont typeface="Wingdings" pitchFamily="2" charset="2"/>
              <a:buChar char="ü"/>
            </a:pPr>
            <a:r>
              <a:rPr lang="en-US" sz="2800" b="1" dirty="0"/>
              <a:t> It is used in building control systems such as towers, hotels, hospitals, factories, etc.</a:t>
            </a:r>
          </a:p>
        </p:txBody>
      </p:sp>
      <p:pic>
        <p:nvPicPr>
          <p:cNvPr id="13" name="Picture 4" descr="C:\Users\sony\Desktop\BACne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8132" y="862068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sony\Desktop\modbu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7963" y="720665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540425" y="2930334"/>
            <a:ext cx="1671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u="sng" dirty="0">
                <a:solidFill>
                  <a:srgbClr val="00B050"/>
                </a:solidFill>
              </a:rPr>
              <a:t>BACNet/ Modbus/ Wi-Fi</a:t>
            </a:r>
            <a:endParaRPr lang="en-US" sz="2400" b="1" i="1" u="sng" dirty="0"/>
          </a:p>
        </p:txBody>
      </p:sp>
      <p:sp>
        <p:nvSpPr>
          <p:cNvPr id="25" name="Rectangle 24"/>
          <p:cNvSpPr/>
          <p:nvPr/>
        </p:nvSpPr>
        <p:spPr>
          <a:xfrm>
            <a:off x="9369239" y="4030474"/>
            <a:ext cx="1671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u="sng" dirty="0">
                <a:solidFill>
                  <a:srgbClr val="00B050"/>
                </a:solidFill>
              </a:rPr>
              <a:t>All Controllers are Master</a:t>
            </a:r>
            <a:endParaRPr lang="en-US" sz="2400" b="1" i="1" u="sng" dirty="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EE5CFFF1-3B20-4C21-9847-A0D4481817EB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pic>
        <p:nvPicPr>
          <p:cNvPr id="22" name="Picture 1" descr="C:\Users\sony\Desktop\computer-security-wifi-network.png">
            <a:extLst>
              <a:ext uri="{FF2B5EF4-FFF2-40B4-BE49-F238E27FC236}">
                <a16:creationId xmlns:a16="http://schemas.microsoft.com/office/drawing/2014/main" id="{DC7CBE3A-9235-4B3F-AC4D-0187FB121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62118" y="158719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108CB5C-7FB4-460F-8110-7FEADAE6A6D2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0" advClick="0" advTm="1000">
        <p15:prstTrans prst="peelOff"/>
      </p:transition>
    </mc:Choice>
    <mc:Fallback xmlns="">
      <p:transition spd="slow" advClick="0" advTm="1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9192" y="1800337"/>
            <a:ext cx="5529275" cy="4559946"/>
          </a:xfrm>
          <a:prstGeom prst="rect">
            <a:avLst/>
          </a:prstGeom>
          <a:noFill/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3870" y="1571629"/>
            <a:ext cx="706655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2800" b="1" u="sng" dirty="0">
                <a:solidFill>
                  <a:srgbClr val="0070C0"/>
                </a:solidFill>
              </a:rPr>
              <a:t>Special Features Control System / DAS-G01:</a:t>
            </a:r>
          </a:p>
          <a:p>
            <a:pPr lvl="0" algn="l"/>
            <a:endParaRPr lang="en-US" sz="2800" b="1" u="sng" dirty="0">
              <a:solidFill>
                <a:srgbClr val="0070C0"/>
              </a:solidFill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800" b="1" dirty="0"/>
              <a:t> All controllers work as a Masters.</a:t>
            </a:r>
          </a:p>
          <a:p>
            <a:pPr algn="l"/>
            <a:endParaRPr lang="en-US" sz="2800" b="1" dirty="0"/>
          </a:p>
          <a:p>
            <a:pPr algn="l">
              <a:buFont typeface="Wingdings" pitchFamily="2" charset="2"/>
              <a:buChar char="ü"/>
            </a:pPr>
            <a:r>
              <a:rPr lang="en-US" sz="2800" b="1" dirty="0"/>
              <a:t> It is used for Lighting Control System</a:t>
            </a:r>
          </a:p>
          <a:p>
            <a:pPr algn="l"/>
            <a:endParaRPr lang="en-US" sz="2800" b="1" dirty="0"/>
          </a:p>
          <a:p>
            <a:pPr algn="l">
              <a:buFont typeface="Wingdings" pitchFamily="2" charset="2"/>
              <a:buChar char="ü"/>
            </a:pPr>
            <a:r>
              <a:rPr lang="en-US" sz="2800" b="1" dirty="0"/>
              <a:t> It is used for Made Calling System</a:t>
            </a:r>
          </a:p>
          <a:p>
            <a:pPr algn="l"/>
            <a:endParaRPr lang="en-US" sz="2800" b="1" dirty="0"/>
          </a:p>
          <a:p>
            <a:pPr algn="l">
              <a:buFont typeface="Wingdings" pitchFamily="2" charset="2"/>
              <a:buChar char="ü"/>
            </a:pPr>
            <a:r>
              <a:rPr lang="en-US" sz="2800" b="1" dirty="0"/>
              <a:t> It is used for Nurse Calling System</a:t>
            </a:r>
          </a:p>
          <a:p>
            <a:pPr algn="l"/>
            <a:endParaRPr lang="en-US" sz="2800" b="1" dirty="0"/>
          </a:p>
          <a:p>
            <a:pPr algn="l">
              <a:buFont typeface="Wingdings" pitchFamily="2" charset="2"/>
              <a:buChar char="ü"/>
            </a:pPr>
            <a:r>
              <a:rPr lang="en-US" sz="2800" b="1" dirty="0"/>
              <a:t> It is used for Gardens Irrigation System</a:t>
            </a:r>
          </a:p>
        </p:txBody>
      </p:sp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540425" y="2930334"/>
            <a:ext cx="1671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u="sng" dirty="0">
                <a:solidFill>
                  <a:srgbClr val="00B050"/>
                </a:solidFill>
              </a:rPr>
              <a:t>BACNet/ Modbus/ Wi-Fi</a:t>
            </a:r>
            <a:endParaRPr lang="en-US" sz="2400" b="1" i="1" u="sng" dirty="0"/>
          </a:p>
        </p:txBody>
      </p:sp>
      <p:sp>
        <p:nvSpPr>
          <p:cNvPr id="25" name="Rectangle 24"/>
          <p:cNvSpPr/>
          <p:nvPr/>
        </p:nvSpPr>
        <p:spPr>
          <a:xfrm>
            <a:off x="9369239" y="4030474"/>
            <a:ext cx="1671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u="sng" dirty="0">
                <a:solidFill>
                  <a:srgbClr val="00B050"/>
                </a:solidFill>
              </a:rPr>
              <a:t>All Controllers are Master</a:t>
            </a:r>
            <a:endParaRPr lang="en-US" sz="2400" b="1" i="1" u="sng" dirty="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EE5CFFF1-3B20-4C21-9847-A0D4481817EB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pic>
        <p:nvPicPr>
          <p:cNvPr id="22" name="Picture 4" descr="C:\Users\sony\Desktop\BACnet.png">
            <a:extLst>
              <a:ext uri="{FF2B5EF4-FFF2-40B4-BE49-F238E27FC236}">
                <a16:creationId xmlns:a16="http://schemas.microsoft.com/office/drawing/2014/main" id="{5EF30AE4-4989-434E-AC79-79FF17BBB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38132" y="862068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C:\Users\sony\Desktop\modbus.png">
            <a:extLst>
              <a:ext uri="{FF2B5EF4-FFF2-40B4-BE49-F238E27FC236}">
                <a16:creationId xmlns:a16="http://schemas.microsoft.com/office/drawing/2014/main" id="{63011C78-0B9C-42A2-AE70-5BF0C4F39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77963" y="720665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 descr="C:\Users\sony\Desktop\computer-security-wifi-network.png">
            <a:extLst>
              <a:ext uri="{FF2B5EF4-FFF2-40B4-BE49-F238E27FC236}">
                <a16:creationId xmlns:a16="http://schemas.microsoft.com/office/drawing/2014/main" id="{DA1C2F00-DEA1-4E9F-8D18-EF12A9801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62118" y="158719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F8C67C7-754E-4686-A555-9D37643DD570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848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0" advClick="0" advTm="1000">
        <p15:prstTrans prst="wind"/>
      </p:transition>
    </mc:Choice>
    <mc:Fallback xmlns="">
      <p:transition spd="slow" advClick="0" advTm="1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9192" y="1800337"/>
            <a:ext cx="5529275" cy="4559946"/>
          </a:xfrm>
          <a:prstGeom prst="rect">
            <a:avLst/>
          </a:prstGeom>
          <a:noFill/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1926" y="1731020"/>
            <a:ext cx="65812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2800" b="1" u="sng" dirty="0">
                <a:solidFill>
                  <a:srgbClr val="0070C0"/>
                </a:solidFill>
              </a:rPr>
              <a:t>Special Features Control System / DAS-G01:</a:t>
            </a:r>
          </a:p>
          <a:p>
            <a:pPr lvl="0" algn="l"/>
            <a:endParaRPr lang="en-US" sz="2800" b="1" u="sng" dirty="0">
              <a:solidFill>
                <a:srgbClr val="0070C0"/>
              </a:solidFill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800" b="1" dirty="0"/>
              <a:t> It is used for Swimming Pool Control System</a:t>
            </a:r>
          </a:p>
          <a:p>
            <a:pPr algn="l"/>
            <a:endParaRPr lang="en-US" sz="2800" b="1" dirty="0"/>
          </a:p>
          <a:p>
            <a:pPr algn="l">
              <a:buFont typeface="Wingdings" pitchFamily="2" charset="2"/>
              <a:buChar char="ü"/>
            </a:pPr>
            <a:r>
              <a:rPr lang="en-IN" sz="2800" b="1" dirty="0"/>
              <a:t> </a:t>
            </a:r>
            <a:r>
              <a:rPr lang="en-US" sz="2800" b="1" dirty="0"/>
              <a:t>It can be used as Fire Alarm &amp; Security System (by adding fire and security devices)</a:t>
            </a:r>
          </a:p>
        </p:txBody>
      </p:sp>
      <p:pic>
        <p:nvPicPr>
          <p:cNvPr id="16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62118" y="158719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540425" y="2930334"/>
            <a:ext cx="1671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u="sng" dirty="0">
                <a:solidFill>
                  <a:srgbClr val="00B050"/>
                </a:solidFill>
              </a:rPr>
              <a:t>BACNet/ Modbus/ Wi-Fi</a:t>
            </a:r>
            <a:endParaRPr lang="en-US" sz="2400" b="1" i="1" u="sng" dirty="0"/>
          </a:p>
        </p:txBody>
      </p:sp>
      <p:sp>
        <p:nvSpPr>
          <p:cNvPr id="25" name="Rectangle 24"/>
          <p:cNvSpPr/>
          <p:nvPr/>
        </p:nvSpPr>
        <p:spPr>
          <a:xfrm>
            <a:off x="9369239" y="4030474"/>
            <a:ext cx="1671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u="sng" dirty="0">
                <a:solidFill>
                  <a:srgbClr val="00B050"/>
                </a:solidFill>
              </a:rPr>
              <a:t>All Controllers are Master</a:t>
            </a:r>
            <a:endParaRPr lang="en-US" sz="2400" b="1" i="1" u="sng" dirty="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EE5CFFF1-3B20-4C21-9847-A0D4481817EB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pic>
        <p:nvPicPr>
          <p:cNvPr id="22" name="Picture 4" descr="C:\Users\sony\Desktop\BACnet.png">
            <a:extLst>
              <a:ext uri="{FF2B5EF4-FFF2-40B4-BE49-F238E27FC236}">
                <a16:creationId xmlns:a16="http://schemas.microsoft.com/office/drawing/2014/main" id="{D12C3168-B100-4757-858A-313E761F9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38132" y="862068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C:\Users\sony\Desktop\modbus.png">
            <a:extLst>
              <a:ext uri="{FF2B5EF4-FFF2-40B4-BE49-F238E27FC236}">
                <a16:creationId xmlns:a16="http://schemas.microsoft.com/office/drawing/2014/main" id="{5E88D76E-A9ED-488C-929B-5A9D01E84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77963" y="720665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47AC326-2FE9-411B-8140-5B5453B5D811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359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8000" advClick="0" advTm="1000">
        <p15:prstTrans prst="fracture"/>
      </p:transition>
    </mc:Choice>
    <mc:Fallback xmlns="">
      <p:transition spd="slow" advClick="0" advTm="1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"/>
          <p:cNvSpPr>
            <a:spLocks/>
          </p:cNvSpPr>
          <p:nvPr/>
        </p:nvSpPr>
        <p:spPr bwMode="auto">
          <a:xfrm>
            <a:off x="914400" y="491976"/>
            <a:ext cx="1020127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642938"/>
            <a:r>
              <a:rPr lang="en-US" sz="3200" b="1" dirty="0">
                <a:solidFill>
                  <a:srgbClr val="F67B28"/>
                </a:solidFill>
              </a:rPr>
              <a:t>Richmond Heights ISO Certificate 9001:2008</a:t>
            </a:r>
            <a:endParaRPr lang="en-US" sz="3200" b="1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22" y="1300214"/>
            <a:ext cx="42433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Quality Management System </a:t>
            </a:r>
          </a:p>
          <a:p>
            <a:pPr algn="ctr"/>
            <a:r>
              <a:rPr lang="en-US" sz="2400" b="1" dirty="0"/>
              <a:t>Certificate Of Approval</a:t>
            </a:r>
          </a:p>
          <a:p>
            <a:pPr algn="ctr"/>
            <a:r>
              <a:rPr lang="en-US" sz="2400" b="1" dirty="0"/>
              <a:t>ISO 9001:2015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Supply Of Construction Products And Materials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QEC 84293437/13/Q Rev: 001</a:t>
            </a:r>
          </a:p>
        </p:txBody>
      </p:sp>
      <p:pic>
        <p:nvPicPr>
          <p:cNvPr id="2051" name="Picture 3" descr="C:\Users\sony\Dropbox\Richmond\Final Logo &amp; Stamp\RH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713" y="4515856"/>
            <a:ext cx="3938433" cy="1524836"/>
          </a:xfrm>
          <a:prstGeom prst="rect">
            <a:avLst/>
          </a:prstGeom>
          <a:noFill/>
        </p:spPr>
      </p:pic>
      <p:pic>
        <p:nvPicPr>
          <p:cNvPr id="11" name="Picture 10" descr="Logo10.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15701" y="500061"/>
            <a:ext cx="804860" cy="915165"/>
          </a:xfrm>
          <a:prstGeom prst="rect">
            <a:avLst/>
          </a:prstGeom>
        </p:spPr>
      </p:pic>
      <p:pic>
        <p:nvPicPr>
          <p:cNvPr id="13" name="Picture 12" descr="Untitl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5605" y="1157287"/>
            <a:ext cx="3327032" cy="47369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910644B-0C87-4F37-A997-4BDC370CF76A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6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7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honeycomb/>
      </p:transition>
    </mc:Choice>
    <mc:Fallback xmlns="">
      <p:transition spd="slow" advClick="0" advTm="1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51B8149D-C8A2-4879-BC15-15A82BB3DD55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AC0D66C-0BBA-40E5-ACB6-87E5C8E61251}"/>
              </a:ext>
            </a:extLst>
          </p:cNvPr>
          <p:cNvSpPr txBox="1">
            <a:spLocks/>
          </p:cNvSpPr>
          <p:nvPr/>
        </p:nvSpPr>
        <p:spPr>
          <a:xfrm>
            <a:off x="2010963" y="2850065"/>
            <a:ext cx="7772399" cy="1805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DAS-G01</a:t>
            </a:r>
          </a:p>
          <a:p>
            <a:pPr algn="ctr"/>
            <a:br>
              <a:rPr lang="en-US" sz="4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Power Of Tomorrow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A717E4-57F3-4CDC-B9D3-9CDE6360D2DD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8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ripple/>
      </p:transition>
    </mc:Choice>
    <mc:Fallback xmlns="">
      <p:transition spd="slow" advClick="0" advTm="1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sp>
        <p:nvSpPr>
          <p:cNvPr id="13" name="Rectangle 2"/>
          <p:cNvSpPr>
            <a:spLocks/>
          </p:cNvSpPr>
          <p:nvPr/>
        </p:nvSpPr>
        <p:spPr bwMode="auto">
          <a:xfrm>
            <a:off x="2125013" y="2758324"/>
            <a:ext cx="7924412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642938"/>
            <a:r>
              <a:rPr lang="en-US" sz="3600" b="1" dirty="0">
                <a:solidFill>
                  <a:srgbClr val="F67B28"/>
                </a:solidFill>
              </a:rPr>
              <a:t>Questions &amp; Answers</a:t>
            </a:r>
            <a:endParaRPr lang="en-US" sz="3600" b="1" dirty="0"/>
          </a:p>
        </p:txBody>
      </p:sp>
      <p:pic>
        <p:nvPicPr>
          <p:cNvPr id="8" name="Picture 7" descr="Logo10.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EDB0CE-E50A-43E5-A218-B7781BEFEDDB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4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5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000">
        <p15:prstTrans prst="wind"/>
      </p:transition>
    </mc:Choice>
    <mc:Fallback xmlns="">
      <p:transition spd="slow" advClick="0" advTm="1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sp>
        <p:nvSpPr>
          <p:cNvPr id="13" name="Rectangle 2"/>
          <p:cNvSpPr>
            <a:spLocks/>
          </p:cNvSpPr>
          <p:nvPr/>
        </p:nvSpPr>
        <p:spPr bwMode="auto">
          <a:xfrm>
            <a:off x="4929187" y="3444129"/>
            <a:ext cx="2343149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642938"/>
            <a:r>
              <a:rPr lang="en-US" sz="3600" b="1" dirty="0">
                <a:solidFill>
                  <a:srgbClr val="F67B28"/>
                </a:solidFill>
              </a:rPr>
              <a:t>Thank You</a:t>
            </a:r>
            <a:endParaRPr lang="en-US" sz="36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F0F6D7-59CF-43DF-AF4E-533894962783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2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3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E47689-4B2A-4787-B97C-91E2787BE1A3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A08A1A-0B12-4A35-BCF3-5C33E5B77C4F}"/>
              </a:ext>
            </a:extLst>
          </p:cNvPr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p:transition spd="slow" advClick="0" advTm="1000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85225" y="1990726"/>
            <a:ext cx="10734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/>
              <a:t>Indoor and outdoor lighting, whether dimming or on/off</a:t>
            </a:r>
            <a:endParaRPr lang="en-US" sz="3200" dirty="0"/>
          </a:p>
        </p:txBody>
      </p:sp>
      <p:pic>
        <p:nvPicPr>
          <p:cNvPr id="24" name="Picture 2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0171" y="2614614"/>
            <a:ext cx="7275053" cy="359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86613" y="3228975"/>
            <a:ext cx="4105203" cy="236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A482DC34-429E-4C99-B4AD-6B5BE974B37E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F09A47-9678-4266-A7D5-C99286018D2C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1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warp dir="in"/>
      </p:transition>
    </mc:Choice>
    <mc:Fallback xmlns="">
      <p:transition spd="slow" advClick="0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E0CBE61-D08E-4822-A08D-E3D3CFCE5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101" y="2173800"/>
            <a:ext cx="5875165" cy="405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3360" y="1950505"/>
            <a:ext cx="42883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en-US" sz="3200" b="1" dirty="0"/>
              <a:t>swimming pools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EC66E0-1F28-487F-87F3-79AF2622CA4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3411" y="2534751"/>
            <a:ext cx="5438778" cy="2987614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4CA7035-2A00-45AB-AE8E-DA06DC0E023F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4FB842-8507-4D2A-9EEA-D5122E18658D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1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p:transition spd="slow" advClick="0" advTm="1000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8785" y="1880719"/>
            <a:ext cx="8776677" cy="4495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-2208" y="2184412"/>
            <a:ext cx="27789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/>
              <a:t>Central Air Handling Units for hotels, hospitals, towers, etc.</a:t>
            </a:r>
            <a:endParaRPr lang="en-US" sz="3200" dirty="0"/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66374" y="4949505"/>
            <a:ext cx="2353697" cy="13762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F53BF66C-29A8-43B0-91B9-6A589FFAB755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CE9922-1B2C-4DB8-BC67-13926E811A0C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1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doors dir="vert"/>
      </p:transition>
    </mc:Choice>
    <mc:Fallback xmlns="">
      <p:transition spd="slow" advClick="0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91373" y="1990726"/>
            <a:ext cx="105013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en-US" sz="3200" b="1" dirty="0"/>
              <a:t> Air conditioning units of various types: window air conditioners, small central air conditioning units, home air conditioning units (split), etc.</a:t>
            </a:r>
            <a:endParaRPr lang="en-US" sz="3200" dirty="0"/>
          </a:p>
        </p:txBody>
      </p:sp>
      <p:pic>
        <p:nvPicPr>
          <p:cNvPr id="22" name="Picture 2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43975" y="3311500"/>
            <a:ext cx="2491783" cy="17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6242" y="3846166"/>
            <a:ext cx="3917050" cy="150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8433" y="4022051"/>
            <a:ext cx="3268355" cy="191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10251AD3-EB3C-4303-9DCF-D955E4EF4126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D7A011-D3DD-4060-B3A9-18A49A9F3DC0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11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2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prism/>
      </p:transition>
    </mc:Choice>
    <mc:Fallback xmlns="">
      <p:transition spd="slow" advClick="0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17208" y="1990726"/>
            <a:ext cx="105013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ar-QA" sz="3200" b="1" dirty="0"/>
              <a:t> </a:t>
            </a:r>
            <a:r>
              <a:rPr lang="en-US" sz="3200" b="1" dirty="0"/>
              <a:t>Central Air Conditioning System / Chillers</a:t>
            </a:r>
            <a:endParaRPr lang="en-US" sz="3200" dirty="0"/>
          </a:p>
        </p:txBody>
      </p:sp>
      <p:pic>
        <p:nvPicPr>
          <p:cNvPr id="24" name="Picture 2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38858" y="2608854"/>
            <a:ext cx="8691004" cy="343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CCF19A0D-AF42-42B1-9B9E-2569B32C5578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166138-4F7B-4F0F-A74E-7CBC3FC7940C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9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gallery dir="l"/>
      </p:transition>
    </mc:Choice>
    <mc:Fallback xmlns="">
      <p:transition spd="slow" advClick="0" advTm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5" name="Picture 1" descr="cus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7987" y="485773"/>
            <a:ext cx="1624013" cy="15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2530" y="6500614"/>
            <a:ext cx="502544" cy="2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070202" y="646009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Go Green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r" eaLnBrk="1" hangingPunct="1"/>
            <a:endParaRPr lang="en-US" sz="2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  <p:pic>
        <p:nvPicPr>
          <p:cNvPr id="14" name="Picture 4" descr="C:\Users\sony\Desktop\BACn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9075" y="1171549"/>
            <a:ext cx="2066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ny\Desktop\modb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7" y="1171546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C:\Users\sony\Desktop\computer-security-wifi-networ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47" y="1100137"/>
            <a:ext cx="6477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10.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40" y="471489"/>
            <a:ext cx="804860" cy="91516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3596" y="1846871"/>
            <a:ext cx="2083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>
              <a:buFont typeface="Wingdings" panose="05000000000000000000" pitchFamily="2" charset="2"/>
              <a:buChar char="ü"/>
            </a:pPr>
            <a:r>
              <a:rPr lang="ar-QA" sz="3200" b="1" dirty="0"/>
              <a:t> </a:t>
            </a:r>
            <a:r>
              <a:rPr lang="en-US" sz="3200" b="1" dirty="0"/>
              <a:t>curtain</a:t>
            </a:r>
            <a:endParaRPr lang="en-US" sz="3200" dirty="0"/>
          </a:p>
        </p:txBody>
      </p:sp>
      <p:pic>
        <p:nvPicPr>
          <p:cNvPr id="22" name="Picture 2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35190" y="2820821"/>
            <a:ext cx="4837635" cy="275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311" y="2431646"/>
            <a:ext cx="5564164" cy="296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0AAA7343-5C6E-4479-A4B7-34783555B26F}"/>
              </a:ext>
            </a:extLst>
          </p:cNvPr>
          <p:cNvSpPr>
            <a:spLocks/>
          </p:cNvSpPr>
          <p:nvPr/>
        </p:nvSpPr>
        <p:spPr bwMode="auto">
          <a:xfrm>
            <a:off x="3616750" y="491972"/>
            <a:ext cx="448103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IN" sz="3200" b="1" dirty="0">
                <a:solidFill>
                  <a:srgbClr val="F67B28"/>
                </a:solidFill>
              </a:rPr>
              <a:t>Intelligent Smart Buildings</a:t>
            </a:r>
            <a:endParaRPr lang="en-US" sz="3200" b="1" dirty="0">
              <a:solidFill>
                <a:srgbClr val="F67B28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7FF52F-0F11-4709-9CD2-5F3E76958AAC}"/>
              </a:ext>
            </a:extLst>
          </p:cNvPr>
          <p:cNvSpPr/>
          <p:nvPr/>
        </p:nvSpPr>
        <p:spPr>
          <a:xfrm>
            <a:off x="231462" y="6434698"/>
            <a:ext cx="72347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Website:  </a:t>
            </a:r>
            <a:r>
              <a:rPr lang="en-US" sz="1600" b="1" dirty="0">
                <a:solidFill>
                  <a:srgbClr val="0070C0"/>
                </a:solidFill>
                <a:hlinkClick r:id="rId10"/>
              </a:rPr>
              <a:t>www.Richmond-height.com</a:t>
            </a:r>
            <a:r>
              <a:rPr lang="en-US" sz="1600" b="1" dirty="0">
                <a:solidFill>
                  <a:srgbClr val="0070C0"/>
                </a:solidFill>
              </a:rPr>
              <a:t> , Email: </a:t>
            </a:r>
            <a:r>
              <a:rPr lang="en-US" sz="1600" b="1" dirty="0">
                <a:solidFill>
                  <a:srgbClr val="0070C0"/>
                </a:solidFill>
                <a:hlinkClick r:id="rId11"/>
              </a:rPr>
              <a:t>Shamsul@Richmond-heights.com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0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ip dir="r"/>
      </p:transition>
    </mc:Choice>
    <mc:Fallback xmlns="">
      <p:transition spd="slow" advClick="0" advTm="1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2783</TotalTime>
  <Words>1971</Words>
  <Application>Microsoft Office PowerPoint</Application>
  <PresentationFormat>Widescreen</PresentationFormat>
  <Paragraphs>239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Wingdings</vt:lpstr>
      <vt:lpstr>Office Theme</vt:lpstr>
      <vt:lpstr>Richmond Heights The Power Of Tomorrow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Richmond Heights</dc:title>
  <dc:creator>Amr</dc:creator>
  <cp:lastModifiedBy>Wael Abu Alsamen</cp:lastModifiedBy>
  <cp:revision>256</cp:revision>
  <dcterms:created xsi:type="dcterms:W3CDTF">2016-10-26T08:13:06Z</dcterms:created>
  <dcterms:modified xsi:type="dcterms:W3CDTF">2026-06-17T16:16:33Z</dcterms:modified>
</cp:coreProperties>
</file>